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83" r:id="rId5"/>
    <p:sldId id="288" r:id="rId6"/>
    <p:sldId id="289" r:id="rId7"/>
    <p:sldId id="295" r:id="rId8"/>
    <p:sldId id="294" r:id="rId9"/>
    <p:sldId id="286" r:id="rId10"/>
    <p:sldId id="290" r:id="rId11"/>
    <p:sldId id="291" r:id="rId12"/>
    <p:sldId id="284" r:id="rId13"/>
    <p:sldId id="285" r:id="rId14"/>
    <p:sldId id="292" r:id="rId15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llkommen" id="{E75E278A-FF0E-49A4-B170-79828D63BBAD}">
          <p14:sldIdLst/>
        </p14:section>
        <p14:section name="Entwerfen, Morphen, mit Anmerkungen versehen, zusammenarbeiten, &quot;Sie wünschen&quot;" id="{B9B51309-D148-4332-87C2-07BE32FBCA3B}">
          <p14:sldIdLst>
            <p14:sldId id="283"/>
            <p14:sldId id="288"/>
            <p14:sldId id="289"/>
            <p14:sldId id="295"/>
            <p14:sldId id="294"/>
            <p14:sldId id="286"/>
            <p14:sldId id="290"/>
            <p14:sldId id="291"/>
            <p14:sldId id="284"/>
            <p14:sldId id="285"/>
            <p14:sldId id="292"/>
          </p14:sldIdLst>
        </p14:section>
        <p14:section name="Weitere Informationen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uteu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404040"/>
    <a:srgbClr val="FF9B45"/>
    <a:srgbClr val="DD462F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241" autoAdjust="0"/>
  </p:normalViewPr>
  <p:slideViewPr>
    <p:cSldViewPr snapToGrid="0">
      <p:cViewPr varScale="1">
        <p:scale>
          <a:sx n="112" d="100"/>
          <a:sy n="112" d="100"/>
        </p:scale>
        <p:origin x="-180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4026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2B4915E-0590-49DA-970F-1EF5B013EBE4}" type="datetime1">
              <a:rPr lang="de-DE" smtClean="0"/>
              <a:t>05.03.2025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679768-A2FC-4D08-91F6-8DCE6C566B36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B38DC-652E-4005-8AED-5AD26BEB2544}" type="datetime1">
              <a:rPr lang="de-DE" smtClean="0"/>
              <a:pPr/>
              <a:t>05.03.2025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de-DE" noProof="0" smtClean="0"/>
              <a:t>‹N°›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de-DE" sz="1800" noProof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521207" y="448056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0" hasCustomPrompt="1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/>
              <a:t>Textmasterformate durch Klicken bearbeiten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/>
              <a:t>Zweite Ebene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/>
              <a:t>Dritte Ebene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/>
              <a:t>Vierte Ebene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3EBEB103-AD33-4173-83C1-72D65B12E924}" type="datetime1">
              <a:rPr lang="de-DE" noProof="0" smtClean="0"/>
              <a:t>05.03.2025</a:t>
            </a:fld>
            <a:endParaRPr lang="de-DE" noProof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de-DE" noProof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de-DE" noProof="0" smtClean="0"/>
              <a:pPr rtl="0"/>
              <a:t>‹N°›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noProof="0"/>
          </a:p>
        </p:txBody>
      </p:sp>
      <p:sp>
        <p:nvSpPr>
          <p:cNvPr id="10" name="Rechteck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21208" y="1536192"/>
            <a:ext cx="6876288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 hasCustomPrompt="1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/>
              <a:t>Textmasterformat durch Klicken bearbeiten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/>
              <a:t>Zweite Ebene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/>
              <a:t>Dritte Ebene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/>
              <a:t>Vierte Ebene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de-DE" sz="1800" noProof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51E631AE-9C9C-4876-AEEF-18EAF400C0F4}" type="datetime1">
              <a:rPr lang="de-DE" noProof="0" smtClean="0"/>
              <a:t>05.03.2025</a:t>
            </a:fld>
            <a:endParaRPr lang="de-DE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de-DE" noProof="0" smtClean="0"/>
              <a:pPr rtl="0"/>
              <a:t>‹N°›</a:t>
            </a:fld>
            <a:endParaRPr lang="de-DE" noProof="0"/>
          </a:p>
        </p:txBody>
      </p:sp>
      <p:cxnSp>
        <p:nvCxnSpPr>
          <p:cNvPr id="8" name="Gerader Verbinder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1947" y="365259"/>
            <a:ext cx="7475400" cy="640080"/>
          </a:xfrm>
        </p:spPr>
        <p:txBody>
          <a:bodyPr>
            <a:noAutofit/>
          </a:bodyPr>
          <a:lstStyle/>
          <a:p>
            <a:r>
              <a:rPr lang="de-DE" sz="1600" b="1" dirty="0" smtClean="0">
                <a:latin typeface="Arial Black" panose="020B0A04020102020204" pitchFamily="34" charset="0"/>
              </a:rPr>
              <a:t/>
            </a:r>
            <a:br>
              <a:rPr lang="de-DE" sz="1600" b="1" dirty="0" smtClean="0">
                <a:latin typeface="Arial Black" panose="020B0A04020102020204" pitchFamily="34" charset="0"/>
              </a:rPr>
            </a:br>
            <a:r>
              <a:rPr lang="de-DE" sz="1600" b="1" dirty="0">
                <a:latin typeface="Arial Black" panose="020B0A04020102020204" pitchFamily="34" charset="0"/>
              </a:rPr>
              <a:t/>
            </a:r>
            <a:br>
              <a:rPr lang="de-DE" sz="1600" b="1" dirty="0">
                <a:latin typeface="Arial Black" panose="020B0A04020102020204" pitchFamily="34" charset="0"/>
              </a:rPr>
            </a:br>
            <a:r>
              <a:rPr lang="de-DE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Ausbildungstour en </a:t>
            </a:r>
            <a:r>
              <a:rPr lang="de-DE" sz="1600" b="1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Allemagne-décembre</a:t>
            </a:r>
            <a:r>
              <a:rPr lang="de-DE" sz="1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2024: </a:t>
            </a:r>
            <a:r>
              <a:rPr lang="de-DE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à la </a:t>
            </a:r>
            <a:r>
              <a:rPr lang="de-DE" sz="16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découverte</a:t>
            </a:r>
            <a:r>
              <a:rPr lang="de-DE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de-DE" sz="1600" b="1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de-DE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des </a:t>
            </a:r>
            <a:r>
              <a:rPr lang="de-DE" sz="16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écoles</a:t>
            </a:r>
            <a:r>
              <a:rPr lang="de-DE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 de </a:t>
            </a:r>
            <a:r>
              <a:rPr lang="de-DE" sz="16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formations</a:t>
            </a:r>
            <a:r>
              <a:rPr lang="de-DE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 et des </a:t>
            </a:r>
            <a:r>
              <a:rPr lang="de-DE" sz="16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entreprises</a:t>
            </a:r>
            <a:r>
              <a:rPr lang="de-DE" sz="1600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allemandes</a:t>
            </a:r>
            <a:r>
              <a:rPr lang="de-DE" sz="1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. </a:t>
            </a:r>
            <a:endParaRPr lang="de-DE" sz="1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9719" y="385308"/>
            <a:ext cx="1295400" cy="17145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3647" y="2099808"/>
            <a:ext cx="1924050" cy="115252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1868" y="2087696"/>
            <a:ext cx="1787968" cy="121446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1868" y="803410"/>
            <a:ext cx="2137851" cy="133615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94" y="2525848"/>
            <a:ext cx="4580136" cy="3962914"/>
          </a:xfrm>
          <a:prstGeom prst="rect">
            <a:avLst/>
          </a:prstGeom>
        </p:spPr>
      </p:pic>
      <p:pic>
        <p:nvPicPr>
          <p:cNvPr id="2050" name="Picture 2" descr="Bildergebnis für MONDIQL DES MÉTIER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704" y="4197480"/>
            <a:ext cx="2089131" cy="131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ildergebnis für BADEN WüRTTEMBERG INTERNATIONA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835" y="4157926"/>
            <a:ext cx="3267075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/>
          <p:cNvSpPr/>
          <p:nvPr/>
        </p:nvSpPr>
        <p:spPr>
          <a:xfrm>
            <a:off x="351947" y="103451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Open Sans"/>
              </a:rPr>
              <a:t>Les élèves germanistes de terminale </a:t>
            </a:r>
            <a:r>
              <a:rPr lang="fr-FR" b="1" dirty="0" smtClean="0">
                <a:solidFill>
                  <a:schemeClr val="bg1"/>
                </a:solidFill>
                <a:latin typeface="Open Sans"/>
              </a:rPr>
              <a:t>et première du </a:t>
            </a:r>
            <a:r>
              <a:rPr lang="fr-FR" b="1" dirty="0">
                <a:solidFill>
                  <a:schemeClr val="bg1"/>
                </a:solidFill>
                <a:latin typeface="Open Sans"/>
              </a:rPr>
              <a:t>Lycée </a:t>
            </a:r>
            <a:r>
              <a:rPr lang="fr-FR" b="1" dirty="0" smtClean="0">
                <a:solidFill>
                  <a:schemeClr val="bg1"/>
                </a:solidFill>
                <a:latin typeface="Open Sans"/>
              </a:rPr>
              <a:t>Jacques de Flesselles </a:t>
            </a:r>
            <a:r>
              <a:rPr lang="fr-FR" b="1" dirty="0">
                <a:solidFill>
                  <a:schemeClr val="bg1"/>
                </a:solidFill>
                <a:latin typeface="Open Sans"/>
              </a:rPr>
              <a:t>ont été invités par le Land du Baden -Württemberg à visiter les entreprises allemandes en relation avec leur filière. Ils ont ainsi pu découvrir la filière professionnelle allemande.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355" y="5528509"/>
            <a:ext cx="14954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784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391" y="369801"/>
            <a:ext cx="4416425" cy="3311525"/>
          </a:xfr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1" y="1749254"/>
            <a:ext cx="2898109" cy="386414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137" y="768096"/>
            <a:ext cx="3133725" cy="41783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3725333" y="4106333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La journée s’est terminée sur le marché de Noël de Karlsruhe. Tous ont bien profité de la patinoire , de l’ambiance de Noël et des spécialités culinaires. </a:t>
            </a:r>
          </a:p>
        </p:txBody>
      </p:sp>
    </p:spTree>
    <p:extLst>
      <p:ext uri="{BB962C8B-B14F-4D97-AF65-F5344CB8AC3E}">
        <p14:creationId xmlns:p14="http://schemas.microsoft.com/office/powerpoint/2010/main" val="482771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888067" y="1591733"/>
            <a:ext cx="49106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chemeClr val="bg1"/>
                </a:solidFill>
              </a:rPr>
              <a:t>Remerciements au service </a:t>
            </a:r>
            <a:r>
              <a:rPr lang="fr-FR" i="1" dirty="0">
                <a:solidFill>
                  <a:schemeClr val="bg1"/>
                </a:solidFill>
              </a:rPr>
              <a:t>des relations internationales du Land du Bade </a:t>
            </a:r>
            <a:r>
              <a:rPr lang="fr-FR" i="1" dirty="0" smtClean="0">
                <a:solidFill>
                  <a:schemeClr val="bg1"/>
                </a:solidFill>
              </a:rPr>
              <a:t>–Wurtemberg, à Madame </a:t>
            </a:r>
            <a:r>
              <a:rPr lang="fr-FR" i="1" dirty="0" err="1" smtClean="0">
                <a:solidFill>
                  <a:schemeClr val="bg1"/>
                </a:solidFill>
              </a:rPr>
              <a:t>Todorovic</a:t>
            </a:r>
            <a:r>
              <a:rPr lang="fr-FR" i="1" dirty="0" smtClean="0">
                <a:solidFill>
                  <a:schemeClr val="bg1"/>
                </a:solidFill>
              </a:rPr>
              <a:t> pour l’organisation du voyage</a:t>
            </a:r>
          </a:p>
          <a:p>
            <a:r>
              <a:rPr lang="fr-FR" i="1" dirty="0" smtClean="0">
                <a:solidFill>
                  <a:schemeClr val="bg1"/>
                </a:solidFill>
              </a:rPr>
              <a:t>Au Goethe INSTITUT de Lyon pour la participation et accompagnement en amont</a:t>
            </a:r>
          </a:p>
          <a:p>
            <a:r>
              <a:rPr lang="fr-FR" i="1" dirty="0" smtClean="0">
                <a:solidFill>
                  <a:schemeClr val="bg1"/>
                </a:solidFill>
              </a:rPr>
              <a:t>Au service de la DRAERIC pour le soutien du projet </a:t>
            </a:r>
            <a:endParaRPr lang="fr-FR" i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354" y="1466370"/>
            <a:ext cx="205422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0579" y="1466370"/>
            <a:ext cx="1295400" cy="17145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041" y="3180870"/>
            <a:ext cx="1893887" cy="1286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540" y="2778322"/>
            <a:ext cx="1773502" cy="1064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171" y="4686830"/>
            <a:ext cx="20907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1467" y="4739414"/>
            <a:ext cx="1711325" cy="1131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44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8" y="304801"/>
            <a:ext cx="4368800" cy="32766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3010281"/>
            <a:ext cx="4216400" cy="31623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758" y="580348"/>
            <a:ext cx="1822450" cy="242993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099" y="3724656"/>
            <a:ext cx="3703659" cy="277774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526867" y="507999"/>
            <a:ext cx="4004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Le programme a débuté  à EUREXPO Lyon  par une présentation du système de formation en alternance allemand . Les apprentis ou AZUBIS sont formés sur trois ans et passe une grande partie de leur temps dans une entreprise dédiée tout au long de l’année. </a:t>
            </a:r>
          </a:p>
        </p:txBody>
      </p:sp>
    </p:spTree>
    <p:extLst>
      <p:ext uri="{BB962C8B-B14F-4D97-AF65-F5344CB8AC3E}">
        <p14:creationId xmlns:p14="http://schemas.microsoft.com/office/powerpoint/2010/main" val="3048300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826" y="1947333"/>
            <a:ext cx="3119374" cy="415916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44" y="540893"/>
            <a:ext cx="3295904" cy="247192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884" y="4174067"/>
            <a:ext cx="3103711" cy="2327783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372533" y="694267"/>
            <a:ext cx="4148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Segoe UI Light"/>
                <a:ea typeface="+mj-ea"/>
                <a:cs typeface="+mj-cs"/>
              </a:rPr>
              <a:t>Découverte de l’université </a:t>
            </a:r>
            <a:r>
              <a:rPr lang="fr-FR" b="1" dirty="0">
                <a:solidFill>
                  <a:schemeClr val="bg1"/>
                </a:solidFill>
                <a:latin typeface="Segoe UI Light"/>
                <a:ea typeface="+mj-ea"/>
                <a:cs typeface="+mj-cs"/>
              </a:rPr>
              <a:t>de sciences appliquées </a:t>
            </a:r>
            <a:r>
              <a:rPr lang="fr-FR" b="1" dirty="0" smtClean="0">
                <a:solidFill>
                  <a:schemeClr val="bg1"/>
                </a:solidFill>
                <a:latin typeface="Segoe UI Light"/>
                <a:ea typeface="+mj-ea"/>
                <a:cs typeface="+mj-cs"/>
              </a:rPr>
              <a:t>de Karlsruhe dont </a:t>
            </a:r>
            <a:r>
              <a:rPr lang="fr-FR" b="1" dirty="0">
                <a:solidFill>
                  <a:schemeClr val="bg1"/>
                </a:solidFill>
                <a:latin typeface="Segoe UI Light"/>
                <a:ea typeface="+mj-ea"/>
                <a:cs typeface="+mj-cs"/>
              </a:rPr>
              <a:t>l’</a:t>
            </a:r>
            <a:r>
              <a:rPr lang="fr-FR" b="1" dirty="0" err="1">
                <a:solidFill>
                  <a:schemeClr val="bg1"/>
                </a:solidFill>
                <a:latin typeface="Segoe UI Light"/>
                <a:ea typeface="+mj-ea"/>
                <a:cs typeface="+mj-cs"/>
              </a:rPr>
              <a:t>acitivité</a:t>
            </a:r>
            <a:r>
              <a:rPr lang="fr-FR" b="1" dirty="0">
                <a:solidFill>
                  <a:schemeClr val="bg1"/>
                </a:solidFill>
                <a:latin typeface="Segoe UI Light"/>
                <a:ea typeface="+mj-ea"/>
                <a:cs typeface="+mj-cs"/>
              </a:rPr>
              <a:t> principale est l’enseignement  </a:t>
            </a:r>
            <a:r>
              <a:rPr lang="fr-FR" b="1" dirty="0" smtClean="0">
                <a:solidFill>
                  <a:schemeClr val="bg1"/>
                </a:solidFill>
                <a:latin typeface="Segoe UI Light"/>
                <a:ea typeface="+mj-ea"/>
                <a:cs typeface="+mj-cs"/>
              </a:rPr>
              <a:t>et la </a:t>
            </a:r>
            <a:r>
              <a:rPr lang="fr-FR" b="1" dirty="0">
                <a:solidFill>
                  <a:schemeClr val="bg1"/>
                </a:solidFill>
                <a:latin typeface="Segoe UI Light"/>
                <a:ea typeface="+mj-ea"/>
                <a:cs typeface="+mj-cs"/>
              </a:rPr>
              <a:t>recherche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366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 </a:t>
            </a:r>
            <a:br>
              <a:rPr lang="fr-FR" sz="1600" b="1" dirty="0" smtClean="0">
                <a:solidFill>
                  <a:schemeClr val="bg1"/>
                </a:solidFill>
              </a:rPr>
            </a:br>
            <a:r>
              <a:rPr lang="fr-FR" sz="1600" b="1" dirty="0">
                <a:solidFill>
                  <a:schemeClr val="bg1"/>
                </a:solidFill>
              </a:rPr>
              <a:t/>
            </a:r>
            <a:br>
              <a:rPr lang="fr-FR" sz="1600" b="1" dirty="0">
                <a:solidFill>
                  <a:schemeClr val="bg1"/>
                </a:solidFill>
              </a:rPr>
            </a:br>
            <a:r>
              <a:rPr lang="fr-FR" sz="1600" b="1" dirty="0" smtClean="0">
                <a:solidFill>
                  <a:schemeClr val="bg1"/>
                </a:solidFill>
              </a:rPr>
              <a:t>«</a:t>
            </a:r>
            <a:r>
              <a:rPr lang="fr-FR" sz="1600" b="1" dirty="0">
                <a:solidFill>
                  <a:schemeClr val="bg1"/>
                </a:solidFill>
              </a:rPr>
              <a:t> Heinrich </a:t>
            </a:r>
            <a:r>
              <a:rPr lang="fr-FR" sz="1600" b="1" dirty="0" err="1">
                <a:solidFill>
                  <a:schemeClr val="bg1"/>
                </a:solidFill>
              </a:rPr>
              <a:t>Hübsch</a:t>
            </a:r>
            <a:r>
              <a:rPr lang="fr-FR" sz="1600" b="1" dirty="0">
                <a:solidFill>
                  <a:schemeClr val="bg1"/>
                </a:solidFill>
              </a:rPr>
              <a:t> </a:t>
            </a:r>
            <a:r>
              <a:rPr lang="fr-FR" sz="1600" b="1" dirty="0" err="1">
                <a:solidFill>
                  <a:schemeClr val="bg1"/>
                </a:solidFill>
              </a:rPr>
              <a:t>Schule</a:t>
            </a:r>
            <a:r>
              <a:rPr lang="fr-FR" sz="1600" b="1" dirty="0">
                <a:solidFill>
                  <a:schemeClr val="bg1"/>
                </a:solidFill>
              </a:rPr>
              <a:t> </a:t>
            </a:r>
            <a:r>
              <a:rPr lang="fr-FR" sz="1600" b="1" dirty="0" smtClean="0">
                <a:solidFill>
                  <a:schemeClr val="bg1"/>
                </a:solidFill>
              </a:rPr>
              <a:t>» de Karlsruhe. </a:t>
            </a:r>
            <a:r>
              <a:rPr lang="fr-FR" sz="1600" b="1" dirty="0">
                <a:solidFill>
                  <a:schemeClr val="bg1"/>
                </a:solidFill>
              </a:rPr>
              <a:t>L’école forme les apprentis aux techniques de </a:t>
            </a:r>
            <a:r>
              <a:rPr lang="fr-FR" sz="1600" b="1" dirty="0" err="1">
                <a:solidFill>
                  <a:schemeClr val="bg1"/>
                </a:solidFill>
              </a:rPr>
              <a:t>contruction</a:t>
            </a:r>
            <a:r>
              <a:rPr lang="fr-FR" sz="1600" b="1" dirty="0">
                <a:solidFill>
                  <a:schemeClr val="bg1"/>
                </a:solidFill>
              </a:rPr>
              <a:t>, métallurgie, peinture, toiture, carrosserie et bois. </a:t>
            </a:r>
            <a:r>
              <a:rPr lang="fr-FR" sz="1600" b="1" dirty="0" smtClean="0">
                <a:solidFill>
                  <a:schemeClr val="bg1"/>
                </a:solidFill>
              </a:rPr>
              <a:t>Monsieur Ludwig, directeur de l’école, nous a présenté les différents cursus. </a:t>
            </a:r>
            <a:endParaRPr lang="fr-FR" sz="16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D:\Documents\Cours2024_2025\Projets_2024\Ausbildungstour_Karlsruhe_\KAQI830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641476"/>
            <a:ext cx="4416425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Documents\Cours2024_2025\Projets_2024\Ausbildungstour_Karlsruhe_\Ausbildungstour_2024_Bw\Karlsruhe\Karlsruh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975" y="2194464"/>
            <a:ext cx="4185307" cy="4185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59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6" name="Picture 4" descr="Markstahler + Barth GmbH: Informationen und Neuigkeiten | X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54" y="444056"/>
            <a:ext cx="1914143" cy="191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471" y="266871"/>
            <a:ext cx="3416300" cy="256222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71" y="2977092"/>
            <a:ext cx="2724150" cy="36322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146" y="3581063"/>
            <a:ext cx="3456261" cy="259219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815666" y="681462"/>
            <a:ext cx="43772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Le mardi, nous nous sommes levés tôt : l’entreprise </a:t>
            </a:r>
            <a:r>
              <a:rPr lang="fr-FR" dirty="0" err="1">
                <a:solidFill>
                  <a:schemeClr val="bg1"/>
                </a:solidFill>
              </a:rPr>
              <a:t>Markstahler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und</a:t>
            </a:r>
            <a:r>
              <a:rPr lang="fr-FR" dirty="0">
                <a:solidFill>
                  <a:schemeClr val="bg1"/>
                </a:solidFill>
              </a:rPr>
              <a:t> Barth a déjà fait démarré les machines. L’entreprise conçoit, fabrique et </a:t>
            </a:r>
            <a:r>
              <a:rPr lang="fr-FR" dirty="0" err="1">
                <a:solidFill>
                  <a:schemeClr val="bg1"/>
                </a:solidFill>
              </a:rPr>
              <a:t>designe</a:t>
            </a:r>
            <a:r>
              <a:rPr lang="fr-FR" dirty="0">
                <a:solidFill>
                  <a:schemeClr val="bg1"/>
                </a:solidFill>
              </a:rPr>
              <a:t> des meubles. Nous avons </a:t>
            </a:r>
            <a:r>
              <a:rPr lang="fr-FR" dirty="0" err="1">
                <a:solidFill>
                  <a:schemeClr val="bg1"/>
                </a:solidFill>
              </a:rPr>
              <a:t>écouvert</a:t>
            </a:r>
            <a:r>
              <a:rPr lang="fr-FR" dirty="0">
                <a:solidFill>
                  <a:schemeClr val="bg1"/>
                </a:solidFill>
              </a:rPr>
              <a:t> les bureaux de conception, de fabrication et assemblage, les  réserves de meubles et rayonnages. Les clients sont notamment </a:t>
            </a:r>
            <a:r>
              <a:rPr lang="fr-FR" dirty="0" err="1">
                <a:solidFill>
                  <a:schemeClr val="bg1"/>
                </a:solidFill>
              </a:rPr>
              <a:t>Vodafon</a:t>
            </a:r>
            <a:r>
              <a:rPr lang="fr-FR" dirty="0">
                <a:solidFill>
                  <a:schemeClr val="bg1"/>
                </a:solidFill>
              </a:rPr>
              <a:t>, Deutsche Telekom, Polo Ralph Lauren.</a:t>
            </a:r>
          </a:p>
        </p:txBody>
      </p:sp>
    </p:spTree>
    <p:extLst>
      <p:ext uri="{BB962C8B-B14F-4D97-AF65-F5344CB8AC3E}">
        <p14:creationId xmlns:p14="http://schemas.microsoft.com/office/powerpoint/2010/main" val="1972992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136" y="262146"/>
            <a:ext cx="4685542" cy="3514157"/>
          </a:xfrm>
          <a:prstGeom prst="rect">
            <a:avLst/>
          </a:prstGeom>
        </p:spPr>
      </p:pic>
      <p:pic>
        <p:nvPicPr>
          <p:cNvPr id="1026" name="Picture 2" descr="Bildergebnis für ENB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09" y="634998"/>
            <a:ext cx="1685535" cy="130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485" y="4003222"/>
            <a:ext cx="3335867" cy="25019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4647" y="1989302"/>
            <a:ext cx="2031967" cy="193884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96" y="3928516"/>
            <a:ext cx="3314700" cy="2486025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9" y="4093803"/>
            <a:ext cx="1740554" cy="232073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819400" y="1422400"/>
            <a:ext cx="292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A</a:t>
            </a:r>
            <a:r>
              <a:rPr lang="fr-FR" dirty="0" smtClean="0">
                <a:solidFill>
                  <a:schemeClr val="bg1"/>
                </a:solidFill>
              </a:rPr>
              <a:t>près-midi dédié </a:t>
            </a:r>
            <a:r>
              <a:rPr lang="fr-FR" dirty="0">
                <a:solidFill>
                  <a:schemeClr val="bg1"/>
                </a:solidFill>
              </a:rPr>
              <a:t>aux MELEC. L’entreprise énergétique </a:t>
            </a:r>
            <a:r>
              <a:rPr lang="fr-FR" dirty="0" err="1">
                <a:solidFill>
                  <a:schemeClr val="bg1"/>
                </a:solidFill>
              </a:rPr>
              <a:t>ENbw</a:t>
            </a:r>
            <a:r>
              <a:rPr lang="fr-FR" dirty="0">
                <a:solidFill>
                  <a:schemeClr val="bg1"/>
                </a:solidFill>
              </a:rPr>
              <a:t> nous a présenté les différents départements, le travail des apprentis dans les différents ateliers, ainsi que la partie formation en réalité virtuelle. </a:t>
            </a:r>
          </a:p>
        </p:txBody>
      </p:sp>
    </p:spTree>
    <p:extLst>
      <p:ext uri="{BB962C8B-B14F-4D97-AF65-F5344CB8AC3E}">
        <p14:creationId xmlns:p14="http://schemas.microsoft.com/office/powerpoint/2010/main" val="7472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5" y="2659761"/>
            <a:ext cx="2828925" cy="37719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454" y="1752600"/>
            <a:ext cx="2357628" cy="176822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778" y="3840861"/>
            <a:ext cx="3454400" cy="25908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682" y="1050544"/>
            <a:ext cx="2619375" cy="34925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16465" y="609600"/>
            <a:ext cx="4351866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fr-FR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Accueil de Monsieur </a:t>
            </a:r>
            <a:r>
              <a:rPr lang="fr-FR" dirty="0" err="1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Elouan</a:t>
            </a:r>
            <a:r>
              <a:rPr lang="fr-FR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fr-FR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Pêcheur, directeur du parc hôtel**** de Pforzheim . Nous avons été guidés à travers l’hôtel</a:t>
            </a:r>
            <a:r>
              <a:rPr lang="fr-FR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, es infrastructures et même  </a:t>
            </a:r>
            <a:r>
              <a:rPr lang="fr-FR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les </a:t>
            </a:r>
            <a:r>
              <a:rPr lang="fr-FR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cuisines. </a:t>
            </a:r>
            <a:endParaRPr lang="fr-FR" sz="12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16558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7" y="492204"/>
            <a:ext cx="3090864" cy="231759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41" y="2790746"/>
            <a:ext cx="2886075" cy="38481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618076"/>
            <a:ext cx="1796238" cy="134717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88312" y="846519"/>
            <a:ext cx="3187700" cy="239077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368800" y="1473200"/>
            <a:ext cx="323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048000" y="2745736"/>
            <a:ext cx="6096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fr-FR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P</a:t>
            </a:r>
            <a:r>
              <a:rPr lang="fr-FR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uis </a:t>
            </a:r>
            <a:r>
              <a:rPr lang="fr-FR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nous nous sommes mis en route vers le gazomètre pour assister à l’exposition et à la visite consacrée à l’Amazonie. Nous avons eu la chance de déguster les </a:t>
            </a:r>
            <a:r>
              <a:rPr lang="fr-FR" dirty="0" err="1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Maultaschen,spécialités</a:t>
            </a:r>
            <a:r>
              <a:rPr lang="fr-FR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fr-FR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du Land, ainsi que  des tartes flambées de toutes sortes. </a:t>
            </a:r>
            <a:endParaRPr lang="fr-FR" sz="12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053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683260" y="2584450"/>
            <a:ext cx="4416425" cy="331152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466" y="2318809"/>
            <a:ext cx="5503333" cy="41275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117600" y="1346200"/>
            <a:ext cx="629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Réunion avec la chambre </a:t>
            </a:r>
            <a:r>
              <a:rPr lang="fr-FR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des métiers et de </a:t>
            </a:r>
            <a:r>
              <a:rPr lang="fr-FR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l’industrie: les différents parcours d’offres professionnelles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447367"/>
      </p:ext>
    </p:extLst>
  </p:cSld>
  <p:clrMapOvr>
    <a:masterClrMapping/>
  </p:clrMapOvr>
</p:sld>
</file>

<file path=ppt/theme/theme1.xml><?xml version="1.0" encoding="utf-8"?>
<a:theme xmlns:a="http://schemas.openxmlformats.org/drawingml/2006/main" name="WillkommenDo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36715140_TF10001108.potx" id="{757FD0D8-8A59-4BC4-90CE-49F6654C71A8}" vid="{8DDB88D7-B477-4043-BB94-B17E4F46CA83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8a52e8c320b9a064ae3583ae3861c9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8020cb39231a0945110f9cd888b521a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E8C63A-4744-4DE4-BB49-0FF0B5375C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0072C5-DDE0-4258-BA7A-4D4B80DFA63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16c05727-aa75-4e4a-9b5f-8a80a1165891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D7FC771-7DFE-49DA-B577-71181BFBCB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Willkommen bei PowerPoint</Template>
  <TotalTime>0</TotalTime>
  <Words>304</Words>
  <Application>Microsoft Office PowerPoint</Application>
  <PresentationFormat>Personnalisé</PresentationFormat>
  <Paragraphs>14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WillkommenDok</vt:lpstr>
      <vt:lpstr>  Ausbildungstour en Allemagne-décembre 2024: à la découverte des écoles de formations et des entreprises allemandes. </vt:lpstr>
      <vt:lpstr>Présentation PowerPoint</vt:lpstr>
      <vt:lpstr>Présentation PowerPoint</vt:lpstr>
      <vt:lpstr>   « Heinrich Hübsch Schule » de Karlsruhe. L’école forme les apprentis aux techniques de contruction, métallurgie, peinture, toiture, carrosserie et bois. Monsieur Ludwig, directeur de l’école, nous a présenté les différents cursus.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2025-02-21T09:41:51Z</dcterms:created>
  <dcterms:modified xsi:type="dcterms:W3CDTF">2025-03-05T06:06:58Z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